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0" r:id="rId2"/>
    <p:sldId id="321" r:id="rId3"/>
    <p:sldId id="322" r:id="rId4"/>
    <p:sldId id="271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3" r:id="rId19"/>
  </p:sldIdLst>
  <p:sldSz cx="12199938" cy="687546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5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2B3D-B6A3-4222-BF46-086B3FE202C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46125"/>
            <a:ext cx="66119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D2E0D-5BC4-4E80-AA0B-DC2379311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b82736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6125"/>
            <a:ext cx="6608763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2b8273603_0_5:notes"/>
          <p:cNvSpPr txBox="1">
            <a:spLocks noGrp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spcFirstLastPara="1" wrap="square" lIns="87462" tIns="87462" rIns="87462" bIns="874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19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997" y="2135851"/>
            <a:ext cx="10369947" cy="14737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992" y="3896096"/>
            <a:ext cx="8539957" cy="1757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01746" y="275339"/>
            <a:ext cx="3662100" cy="5866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329" y="275339"/>
            <a:ext cx="10785084" cy="5866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15872" y="594877"/>
            <a:ext cx="11368196" cy="765544"/>
          </a:xfrm>
          <a:prstGeom prst="rect">
            <a:avLst/>
          </a:prstGeom>
        </p:spPr>
        <p:txBody>
          <a:bodyPr spcFirstLastPara="1" wrap="square" lIns="122042" tIns="61005" rIns="122042" bIns="610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15872" y="1540547"/>
            <a:ext cx="11368196" cy="4566799"/>
          </a:xfrm>
          <a:prstGeom prst="rect">
            <a:avLst/>
          </a:prstGeom>
        </p:spPr>
        <p:txBody>
          <a:bodyPr spcFirstLastPara="1" wrap="square" lIns="122042" tIns="61005" rIns="122042" bIns="61005" anchor="t" anchorCtr="0">
            <a:noAutofit/>
          </a:bodyPr>
          <a:lstStyle>
            <a:lvl1pPr marL="610311" lvl="0" indent="-576405" rtl="0">
              <a:spcBef>
                <a:spcPts val="854"/>
              </a:spcBef>
              <a:spcAft>
                <a:spcPts val="0"/>
              </a:spcAft>
              <a:buSzPts val="3200"/>
              <a:buChar char="•"/>
              <a:defRPr/>
            </a:lvl1pPr>
            <a:lvl2pPr marL="1220623" lvl="1" indent="-542499" rtl="0">
              <a:spcBef>
                <a:spcPts val="747"/>
              </a:spcBef>
              <a:spcAft>
                <a:spcPts val="0"/>
              </a:spcAft>
              <a:buSzPts val="2800"/>
              <a:buChar char="–"/>
              <a:defRPr/>
            </a:lvl2pPr>
            <a:lvl3pPr marL="1830934" lvl="2" indent="-508593" rtl="0">
              <a:spcBef>
                <a:spcPts val="641"/>
              </a:spcBef>
              <a:spcAft>
                <a:spcPts val="0"/>
              </a:spcAft>
              <a:buSzPts val="2400"/>
              <a:buChar char="•"/>
              <a:defRPr/>
            </a:lvl3pPr>
            <a:lvl4pPr marL="2441246" lvl="3" indent="-474687" rtl="0">
              <a:spcBef>
                <a:spcPts val="534"/>
              </a:spcBef>
              <a:spcAft>
                <a:spcPts val="0"/>
              </a:spcAft>
              <a:buSzPts val="2000"/>
              <a:buChar char="–"/>
              <a:defRPr/>
            </a:lvl4pPr>
            <a:lvl5pPr marL="3051557" lvl="4" indent="-474687" rtl="0">
              <a:spcBef>
                <a:spcPts val="534"/>
              </a:spcBef>
              <a:spcAft>
                <a:spcPts val="0"/>
              </a:spcAft>
              <a:buSzPts val="2000"/>
              <a:buChar char="»"/>
              <a:defRPr/>
            </a:lvl5pPr>
            <a:lvl6pPr marL="3661869" lvl="5" indent="-474687" rtl="0">
              <a:spcBef>
                <a:spcPts val="534"/>
              </a:spcBef>
              <a:spcAft>
                <a:spcPts val="0"/>
              </a:spcAft>
              <a:buSzPts val="2000"/>
              <a:buChar char="•"/>
              <a:defRPr/>
            </a:lvl6pPr>
            <a:lvl7pPr marL="4272180" lvl="6" indent="-474687" rtl="0">
              <a:spcBef>
                <a:spcPts val="534"/>
              </a:spcBef>
              <a:spcAft>
                <a:spcPts val="0"/>
              </a:spcAft>
              <a:buSzPts val="2000"/>
              <a:buChar char="•"/>
              <a:defRPr/>
            </a:lvl7pPr>
            <a:lvl8pPr marL="4882491" lvl="7" indent="-474687" rtl="0">
              <a:spcBef>
                <a:spcPts val="534"/>
              </a:spcBef>
              <a:spcAft>
                <a:spcPts val="0"/>
              </a:spcAft>
              <a:buSzPts val="2000"/>
              <a:buChar char="•"/>
              <a:defRPr/>
            </a:lvl8pPr>
            <a:lvl9pPr marL="5492802" lvl="8" indent="-474687" rtl="0">
              <a:spcBef>
                <a:spcPts val="534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303966" y="6233456"/>
            <a:ext cx="732076" cy="526136"/>
          </a:xfrm>
          <a:prstGeom prst="rect">
            <a:avLst/>
          </a:prstGeom>
        </p:spPr>
        <p:txBody>
          <a:bodyPr spcFirstLastPara="1" wrap="square" lIns="122042" tIns="61005" rIns="122042" bIns="6100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712" y="4418123"/>
            <a:ext cx="10369947" cy="136554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712" y="2914115"/>
            <a:ext cx="10369947" cy="150400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3331" y="1604276"/>
            <a:ext cx="7222533" cy="453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39196" y="1604276"/>
            <a:ext cx="7224651" cy="4537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97" y="275337"/>
            <a:ext cx="10979944" cy="11459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98" y="1539022"/>
            <a:ext cx="5390425" cy="641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998" y="2180413"/>
            <a:ext cx="5390425" cy="3961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400" y="1539022"/>
            <a:ext cx="5392542" cy="641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400" y="2180413"/>
            <a:ext cx="5392542" cy="39613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97" y="273745"/>
            <a:ext cx="4013696" cy="11650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9837" y="273747"/>
            <a:ext cx="6820104" cy="5868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997" y="1438756"/>
            <a:ext cx="4013696" cy="47030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274" y="4812824"/>
            <a:ext cx="7319963" cy="5681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1274" y="614335"/>
            <a:ext cx="7319963" cy="41252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1274" y="5381005"/>
            <a:ext cx="7319963" cy="806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97" y="275337"/>
            <a:ext cx="10979944" cy="114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97" y="1604276"/>
            <a:ext cx="10979944" cy="453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997" y="6372537"/>
            <a:ext cx="284665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4692-6178-4E70-9CBE-E161A828399C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8312" y="6372537"/>
            <a:ext cx="3863314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3289" y="6372537"/>
            <a:ext cx="284665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94677-2442-4897-A77A-5BC773A2C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652" y="365897"/>
            <a:ext cx="11336635" cy="6103871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КОСМИЧЕСКИЕ НАУКА и ТЕХНОЛОГИИ: ВЫЗОВЫ СОВРЕМЕННОСТИ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М.Р. Нургужин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АО «Национальный центр космических исследований и технологий»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АКК МЦРИАП РК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г. Алматы, </a:t>
            </a:r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17 апреля, 2024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"/>
            <a:ext cx="12039600" cy="6800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15800" cy="678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8"/>
            <a:ext cx="12192000" cy="681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9688"/>
            <a:ext cx="12172950" cy="681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02528F-6866-4FA3-8786-09E75574C617}"/>
              </a:ext>
            </a:extLst>
          </p:cNvPr>
          <p:cNvSpPr/>
          <p:nvPr/>
        </p:nvSpPr>
        <p:spPr>
          <a:xfrm>
            <a:off x="5875848" y="112037"/>
            <a:ext cx="5130259" cy="690813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sz="2000" b="1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ТЕКУЩАЯ СИТУАЦИЯ</a:t>
            </a:r>
          </a:p>
          <a:p>
            <a:pPr algn="ctr"/>
            <a:r>
              <a:rPr lang="ru-RU" sz="2000" b="1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В АЭРОКОСМИЧЕСКОЙ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5494" y="1290339"/>
            <a:ext cx="2402420" cy="275315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r>
              <a:rPr lang="kk-KZ" sz="1300" b="1" dirty="0">
                <a:solidFill>
                  <a:srgbClr val="57A9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СВЯЗИ </a:t>
            </a:r>
            <a:r>
              <a:rPr lang="ru-RU" sz="1300" b="1" dirty="0">
                <a:solidFill>
                  <a:srgbClr val="57A9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sz="1300" b="1" dirty="0">
                <a:solidFill>
                  <a:srgbClr val="57A9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KAZSAT</a:t>
            </a:r>
            <a:r>
              <a:rPr lang="ru-RU" sz="1300" b="1" dirty="0">
                <a:solidFill>
                  <a:srgbClr val="57A9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12" y="1544527"/>
            <a:ext cx="6681206" cy="275315"/>
          </a:xfrm>
          <a:prstGeom prst="rect">
            <a:avLst/>
          </a:prstGeom>
          <a:noFill/>
        </p:spPr>
        <p:txBody>
          <a:bodyPr wrap="square" lIns="74533" tIns="37266" rIns="74533" bIns="37266" rtlCol="0">
            <a:spAutoFit/>
          </a:bodyPr>
          <a:lstStyle/>
          <a:p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kk-KZ" sz="1300" dirty="0">
                <a:latin typeface="Segoe UI" panose="020B0502040204020203" pitchFamily="34" charset="0"/>
                <a:cs typeface="Segoe UI" panose="020B0502040204020203" pitchFamily="34" charset="0"/>
              </a:rPr>
              <a:t>спутника обеспечивают 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100% потребностей рынка ТВ и услуг связи в РК.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5494" y="2139815"/>
            <a:ext cx="4759842" cy="281111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r>
              <a:rPr lang="kk-KZ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ДИСТАНЦИОННОГО ЗОНДИРОВАНИЯ ЗЕМЛИ</a:t>
            </a:r>
            <a:endParaRPr lang="ru-RU" sz="1300" b="1" dirty="0">
              <a:solidFill>
                <a:srgbClr val="56A8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512" y="2393423"/>
            <a:ext cx="6681206" cy="475369"/>
          </a:xfrm>
          <a:prstGeom prst="rect">
            <a:avLst/>
          </a:prstGeom>
          <a:noFill/>
        </p:spPr>
        <p:txBody>
          <a:bodyPr wrap="square" lIns="74533" tIns="37266" rIns="74533" bIns="37266" rtlCol="0">
            <a:spAutoFit/>
          </a:bodyPr>
          <a:lstStyle/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kk-KZ" sz="1300" dirty="0">
                <a:latin typeface="Segoe UI" panose="020B0502040204020203" pitchFamily="34" charset="0"/>
                <a:cs typeface="Segoe UI" panose="020B0502040204020203" pitchFamily="34" charset="0"/>
              </a:rPr>
              <a:t>спутника. Оцифрованы на 100% лесные угодья, водные ресурсы, земли сельскохозяйственного назначения, </a:t>
            </a:r>
            <a:endParaRPr lang="ru-RU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5494" y="3152640"/>
            <a:ext cx="4464101" cy="281111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r>
              <a:rPr lang="kk-KZ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КОСМОДРОМ БАЙКОНУР (АРЕНДА РФ 1994-2050 гг.)</a:t>
            </a:r>
            <a:endParaRPr lang="ru-RU" sz="1300" b="1" dirty="0">
              <a:solidFill>
                <a:srgbClr val="56A8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513" y="3382914"/>
            <a:ext cx="6681206" cy="475369"/>
          </a:xfrm>
          <a:prstGeom prst="rect">
            <a:avLst/>
          </a:prstGeom>
          <a:noFill/>
        </p:spPr>
        <p:txBody>
          <a:bodyPr wrap="square" lIns="74533" tIns="37266" rIns="74533" bIns="37266" rtlCol="0">
            <a:spAutoFit/>
          </a:bodyPr>
          <a:lstStyle/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С 1957 года - 1487  пусков</a:t>
            </a:r>
          </a:p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В 2021 году - 7 пусков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47929" y="4208936"/>
            <a:ext cx="4505753" cy="275315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r>
              <a:rPr lang="kk-KZ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НАУЧН</a:t>
            </a:r>
            <a:r>
              <a:rPr lang="ru-RU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О-ТЕХНИЧЕСКИЙ И КАДРОВ</a:t>
            </a:r>
            <a:r>
              <a:rPr lang="kk-KZ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ЫЙ ПОТЕНЦИАЛ</a:t>
            </a:r>
            <a:endParaRPr lang="ru-RU" sz="1300" b="1" dirty="0">
              <a:solidFill>
                <a:srgbClr val="56A8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5494" y="4443814"/>
            <a:ext cx="6681206" cy="1075534"/>
          </a:xfrm>
          <a:prstGeom prst="rect">
            <a:avLst/>
          </a:prstGeom>
          <a:noFill/>
        </p:spPr>
        <p:txBody>
          <a:bodyPr wrap="square" lIns="74533" tIns="37266" rIns="74533" bIns="37266" rtlCol="0">
            <a:spAutoFit/>
          </a:bodyPr>
          <a:lstStyle/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1500 работников, из них:</a:t>
            </a:r>
          </a:p>
          <a:p>
            <a:pPr indent="287262"/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- 70% инженеров</a:t>
            </a:r>
          </a:p>
          <a:p>
            <a:pPr indent="287262"/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- 30% научных сотрудников</a:t>
            </a:r>
          </a:p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59 монографий, 44 патента, 41 научно-технических разработок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, 3 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разработки с положительной летной историей, собственный наземный сегмент для управления КА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38" y="0"/>
            <a:ext cx="2962413" cy="6875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7" y="4490047"/>
            <a:ext cx="493828" cy="5081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7" y="3304552"/>
            <a:ext cx="493828" cy="5081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7" y="1337792"/>
            <a:ext cx="493828" cy="5081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26" y="2166845"/>
            <a:ext cx="493828" cy="50816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447929" y="5770817"/>
            <a:ext cx="3104407" cy="275315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r>
              <a:rPr lang="ru-RU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ИНФРАСТРУКТУРНЫЙ </a:t>
            </a:r>
            <a:r>
              <a:rPr lang="kk-KZ" sz="1300" b="1" dirty="0">
                <a:solidFill>
                  <a:srgbClr val="56A8A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ПОТЕНЦИАЛ</a:t>
            </a:r>
            <a:endParaRPr lang="ru-RU" sz="1300" b="1" dirty="0">
              <a:solidFill>
                <a:srgbClr val="56A8A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3512" y="6118050"/>
            <a:ext cx="6681206" cy="875479"/>
          </a:xfrm>
          <a:prstGeom prst="rect">
            <a:avLst/>
          </a:prstGeom>
          <a:noFill/>
        </p:spPr>
        <p:txBody>
          <a:bodyPr wrap="square" lIns="74533" tIns="37266" rIns="74533" bIns="37266" rtlCol="0">
            <a:spAutoFit/>
          </a:bodyPr>
          <a:lstStyle/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СБИК КА – производство, интеграция и испытания КА всех типов массой до 6000 кг</a:t>
            </a:r>
          </a:p>
          <a:p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СКТБ КТ – Производство изделий точной механики</a:t>
            </a:r>
            <a:r>
              <a:rPr lang="en-US" sz="13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кабельной продукции, экранно-вакуумной теплоизоляции ЭВТИ, солнечных датчиков и др.</a:t>
            </a:r>
          </a:p>
          <a:p>
            <a:endParaRPr lang="ru-RU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365DA-22F3-9D37-4086-5C67F2C5B8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363"/>
            <a:ext cx="12199938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льцо 10"/>
          <p:cNvSpPr/>
          <p:nvPr/>
        </p:nvSpPr>
        <p:spPr>
          <a:xfrm>
            <a:off x="3532101" y="967676"/>
            <a:ext cx="5155155" cy="5086196"/>
          </a:xfrm>
          <a:prstGeom prst="donut">
            <a:avLst>
              <a:gd name="adj" fmla="val 27356"/>
            </a:avLst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11650" y="549731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617442" y="617120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428600" y="1332653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534393" y="1400042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718371" y="1332653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824164" y="1400042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157945" y="2899698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263737" y="2967087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718371" y="4525995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824164" y="4593384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880377" y="2899698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986169" y="2967087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428600" y="4525995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534393" y="4593384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5511650" y="5321790"/>
            <a:ext cx="1176639" cy="1162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5617442" y="5389179"/>
            <a:ext cx="976173" cy="1008871"/>
          </a:xfrm>
          <a:prstGeom prst="ellipse">
            <a:avLst/>
          </a:prstGeom>
          <a:solidFill>
            <a:srgbClr val="57A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33" tIns="37266" rIns="74533" bIns="37266"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5665" y="1758106"/>
            <a:ext cx="3660139" cy="413814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«НЦКИТ», АФИФ, ИИ, РГП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Ғарыш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Экология», 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АОО «НУ», АУЭС,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КазНИТУ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КазНУ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ЕНУ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15020" y="3501850"/>
            <a:ext cx="3140507" cy="413814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IABG, Airbus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space, Hexagon AB, Cisco, Leica Geosystems, Planet,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Maxar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5388" y="5022776"/>
            <a:ext cx="3660139" cy="413814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lvl="0"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«Фонд науки», АО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QazTech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Ventures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», </a:t>
            </a:r>
          </a:p>
          <a:p>
            <a:pPr lvl="0"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«КИРИ», АО «Банк Развития Казахстана»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4535" y="6551701"/>
            <a:ext cx="3660139" cy="244537"/>
          </a:xfrm>
          <a:prstGeom prst="rect">
            <a:avLst/>
          </a:prstGeom>
        </p:spPr>
        <p:txBody>
          <a:bodyPr lIns="74533" tIns="37266" rIns="74533" bIns="37266">
            <a:spAutoFit/>
          </a:bodyPr>
          <a:lstStyle/>
          <a:p>
            <a:pPr lvl="0"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«Институт развития космонавтики»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551" y="5075422"/>
            <a:ext cx="3660139" cy="413814"/>
          </a:xfrm>
          <a:prstGeom prst="rect">
            <a:avLst/>
          </a:prstGeom>
        </p:spPr>
        <p:txBody>
          <a:bodyPr lIns="74533" tIns="37266" rIns="74533" bIns="37266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«НК «</a:t>
            </a:r>
            <a:r>
              <a:rPr lang="kk-KZ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ҚҒС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», АО «НК «РЦКС», </a:t>
            </a:r>
          </a:p>
          <a:p>
            <a:pPr algn="ctr"/>
            <a:r>
              <a:rPr lang="en-US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Ghalam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413" y="3464865"/>
            <a:ext cx="3100764" cy="413814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Ghalam,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«НК «ҚҒС», АО «НК «РЦКС»,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СП«Байтерек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», РГП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Инфракос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936" y="1539040"/>
            <a:ext cx="3660139" cy="413814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ГО, МИО, частные организации и зарубежные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65781" y="217762"/>
            <a:ext cx="6817998" cy="413814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Космическая система ДЗЗ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KazEOSat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1, 2», </a:t>
            </a:r>
            <a:r>
              <a:rPr lang="en-US" sz="1100" dirty="0" err="1">
                <a:latin typeface="Segoe UI" panose="020B0502040204020203" pitchFamily="34" charset="0"/>
                <a:cs typeface="Segoe UI" panose="020B0502040204020203" pitchFamily="34" charset="0"/>
              </a:rPr>
              <a:t>KazSTSat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связи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KazSat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2,3»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СБИК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КА, СКТБ КТ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СВСН, космический комплекс «Зенит», астрономическая обсерватория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17663" y="2977296"/>
            <a:ext cx="2663183" cy="920002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КЛАСТЕР АЭРОКОСМИЧЕСКОЙ ПРОМЫШЛЕННОСТИ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58784" y="1325821"/>
            <a:ext cx="3447556" cy="485556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НАУЧНО-ИССЛЕДОВАТЕЛЬСКИЕ ОРГАНИЗАЦИИ И ВУЗЫ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66373" y="3092604"/>
            <a:ext cx="3401014" cy="485556"/>
          </a:xfrm>
          <a:prstGeom prst="rect">
            <a:avLst/>
          </a:prstGeom>
        </p:spPr>
        <p:txBody>
          <a:bodyPr wrap="square" lIns="74533" tIns="37266" rIns="74533" bIns="37266">
            <a:spAutoFit/>
          </a:bodyPr>
          <a:lstStyle/>
          <a:p>
            <a:pPr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ИНЖИНИРИНГОВЫЕ И КОНСАЛТИНГОВЫЕ ФИРМЫ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04367" y="4831099"/>
            <a:ext cx="3331008" cy="275315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pPr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КРЕДИТНЫЕ ОРГАНИЗАЦИИ И БАНКИ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63738" y="6390369"/>
            <a:ext cx="6099969" cy="281111"/>
          </a:xfrm>
          <a:prstGeom prst="rect">
            <a:avLst/>
          </a:prstGeom>
        </p:spPr>
        <p:txBody>
          <a:bodyPr lIns="74533" tIns="37266" rIns="74533" bIns="37266">
            <a:spAutoFit/>
          </a:bodyPr>
          <a:lstStyle/>
          <a:p>
            <a:pPr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ПРОФЕССИОНАЛЬНЫЕ И ОБЩЕСТВЕННЫЕ ОРГАНИЗАЦИИ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1037" y="4834079"/>
            <a:ext cx="3610379" cy="275315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pPr lvl="0"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ПОСТАВЩИКИ СЫРЬЯ И ОБОРУДОВАНИЯ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7069" y="3231483"/>
            <a:ext cx="2789461" cy="281111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pPr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ПРОИЗВОДИТЕЛИ ПРОДУКЦИИ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6940" y="1332654"/>
            <a:ext cx="2492479" cy="281111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pPr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ПОТРЕБИТЕЛИ ПРОДУКЦИИ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69665" y="57065"/>
            <a:ext cx="1669879" cy="281111"/>
          </a:xfrm>
          <a:prstGeom prst="rect">
            <a:avLst/>
          </a:prstGeom>
        </p:spPr>
        <p:txBody>
          <a:bodyPr wrap="none" lIns="74533" tIns="37266" rIns="74533" bIns="37266">
            <a:spAutoFit/>
          </a:bodyPr>
          <a:lstStyle/>
          <a:p>
            <a:pPr lvl="0" algn="ctr"/>
            <a:r>
              <a:rPr lang="ru-RU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20" y="1539039"/>
            <a:ext cx="640966" cy="6595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6" y="797123"/>
            <a:ext cx="580974" cy="59783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03" y="3121526"/>
            <a:ext cx="580974" cy="59783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6" y="1549168"/>
            <a:ext cx="580974" cy="59783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27" y="4782164"/>
            <a:ext cx="580974" cy="5978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59" y="4798900"/>
            <a:ext cx="580974" cy="59783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81" y="3121526"/>
            <a:ext cx="580974" cy="59783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36" y="5550003"/>
            <a:ext cx="580974" cy="597837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 flipV="1">
            <a:off x="5473456" y="3888925"/>
            <a:ext cx="1462298" cy="4162"/>
          </a:xfrm>
          <a:prstGeom prst="line">
            <a:avLst/>
          </a:prstGeom>
          <a:ln w="66675">
            <a:solidFill>
              <a:srgbClr val="57A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7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76200"/>
            <a:ext cx="12172950" cy="678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95250"/>
            <a:ext cx="12152312" cy="676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67146" y="1503994"/>
            <a:ext cx="10979944" cy="4537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Развития современной космической отрасли: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/>
            <a:r>
              <a:rPr lang="ru-RU" sz="2900" dirty="0">
                <a:latin typeface="Arial" pitchFamily="34" charset="0"/>
                <a:cs typeface="Arial" pitchFamily="34" charset="0"/>
              </a:rPr>
              <a:t>технологические достижения, создающие возможности по уменьшению затрат  на космическую деятельность; </a:t>
            </a:r>
          </a:p>
          <a:p>
            <a:pPr lvl="0"/>
            <a:r>
              <a:rPr lang="ru-RU" sz="2900" dirty="0">
                <a:latin typeface="Arial" pitchFamily="34" charset="0"/>
                <a:cs typeface="Arial" pitchFamily="34" charset="0"/>
              </a:rPr>
              <a:t>увеличение доли частных инвестиций в космической отрасли; </a:t>
            </a:r>
          </a:p>
          <a:p>
            <a:pPr lvl="0"/>
            <a:r>
              <a:rPr lang="ru-RU" sz="2900" dirty="0">
                <a:latin typeface="Arial" pitchFamily="34" charset="0"/>
                <a:cs typeface="Arial" pitchFamily="34" charset="0"/>
              </a:rPr>
              <a:t>глобальная экономика, которая все более зависима от большого массива данных;</a:t>
            </a:r>
          </a:p>
          <a:p>
            <a:pPr lvl="0"/>
            <a:r>
              <a:rPr lang="ru-RU" sz="2900" dirty="0">
                <a:latin typeface="Arial" pitchFamily="34" charset="0"/>
                <a:cs typeface="Arial" pitchFamily="34" charset="0"/>
              </a:rPr>
              <a:t>рассмотрение космической деятельности как источника экономического роста;</a:t>
            </a:r>
          </a:p>
          <a:p>
            <a:pPr lvl="0"/>
            <a:r>
              <a:rPr lang="ru-RU" sz="2900" dirty="0">
                <a:latin typeface="Arial" pitchFamily="34" charset="0"/>
                <a:cs typeface="Arial" pitchFamily="34" charset="0"/>
              </a:rPr>
              <a:t>военные  и стратегические разработки стран в космической сфере.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>
                <a:latin typeface="Arial" pitchFamily="34" charset="0"/>
                <a:cs typeface="Arial" pitchFamily="34" charset="0"/>
              </a:rPr>
              <a:t>ОСНОВНЫЕ НАПРАВЛЕНИЯ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15888"/>
            <a:ext cx="12134850" cy="6742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9688"/>
            <a:ext cx="12172950" cy="681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7650"/>
            <a:ext cx="11695113" cy="6534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47650"/>
            <a:ext cx="12020550" cy="6592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71450"/>
            <a:ext cx="11982450" cy="662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39688"/>
            <a:ext cx="12076112" cy="6818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95250"/>
            <a:ext cx="12172950" cy="6762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413</Words>
  <Application>Microsoft Office PowerPoint</Application>
  <PresentationFormat>Произвольный</PresentationFormat>
  <Paragraphs>61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Segoe UI Semibold</vt:lpstr>
      <vt:lpstr>Тема Office</vt:lpstr>
      <vt:lpstr>Презентация PowerPoint</vt:lpstr>
      <vt:lpstr>ОСНОВНЫЕ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academykz2020@gmail.com</cp:lastModifiedBy>
  <cp:revision>9</cp:revision>
  <cp:lastPrinted>2024-04-15T05:59:47Z</cp:lastPrinted>
  <dcterms:created xsi:type="dcterms:W3CDTF">2023-05-23T09:48:47Z</dcterms:created>
  <dcterms:modified xsi:type="dcterms:W3CDTF">2024-04-15T06:01:45Z</dcterms:modified>
</cp:coreProperties>
</file>